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79" r:id="rId2"/>
  </p:sldIdLst>
  <p:sldSz cx="12192000" cy="6858000"/>
  <p:notesSz cx="6797675" cy="9874250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DDE1"/>
    <a:srgbClr val="D9D9D9"/>
    <a:srgbClr val="B51C12"/>
    <a:srgbClr val="FCEBCC"/>
    <a:srgbClr val="EDECE5"/>
    <a:srgbClr val="EF9C00"/>
    <a:srgbClr val="A5A07B"/>
    <a:srgbClr val="F9EDEC"/>
    <a:srgbClr val="F5E2E0"/>
    <a:srgbClr val="F3D9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47" autoAdjust="0"/>
    <p:restoredTop sz="89880" autoAdjust="0"/>
  </p:normalViewPr>
  <p:slideViewPr>
    <p:cSldViewPr snapToGrid="0" snapToObjects="1">
      <p:cViewPr varScale="1">
        <p:scale>
          <a:sx n="142" d="100"/>
          <a:sy n="142" d="100"/>
        </p:scale>
        <p:origin x="942" y="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150" d="100"/>
          <a:sy n="150" d="100"/>
        </p:scale>
        <p:origin x="2496" y="-172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this study, data from the 2007 and 2009 releases of the Medical Expenditure Panel Survey (MEPS) were used.</a:t>
            </a:r>
            <a:r>
              <a:rPr lang="en-GB" baseline="30000" dirty="0"/>
              <a:t>[Bhattacharya et al., 2014]</a:t>
            </a:r>
            <a:r>
              <a:rPr lang="en-GB" dirty="0"/>
              <a:t> The MEPS is a nationally representative annual survey of households representing the US non-institutionalised civilian population.</a:t>
            </a:r>
            <a:r>
              <a:rPr lang="en-GB" baseline="30000" dirty="0"/>
              <a:t>[Bhattacharya et al., 2014]</a:t>
            </a:r>
            <a:r>
              <a:rPr lang="en-GB" dirty="0"/>
              <a:t> After inclusion/exclusion criteria were applied, including being aged 22–64, not being underweight, and being alive at the end of the study period, a total sample of &gt;33,000 patients was generated.</a:t>
            </a:r>
            <a:r>
              <a:rPr lang="en-GB" baseline="30000" dirty="0"/>
              <a:t>[Bhattacharya et al., 2014]</a:t>
            </a:r>
            <a:r>
              <a:rPr lang="en-GB" dirty="0"/>
              <a:t> Diagnosis of the various comorbid conditions of interest used the ICD-9-CM and clinical classification codes, provided in the medical care event files.</a:t>
            </a:r>
            <a:r>
              <a:rPr lang="en-GB" baseline="30000" dirty="0"/>
              <a:t>[Bhattacharya et al., 2014]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r>
              <a:rPr lang="en-GB" dirty="0"/>
              <a:t>Bhattacharya R, Shen C, </a:t>
            </a:r>
            <a:r>
              <a:rPr lang="en-GB" dirty="0" err="1"/>
              <a:t>Sambamoorthi</a:t>
            </a:r>
            <a:r>
              <a:rPr lang="en-GB" dirty="0"/>
              <a:t> U. Excess risk of chronic physical conditions associated with depression and anxiety. BMC Psychiatry 2014; 14: 10.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786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1742925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236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62528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16264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8405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78246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58969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77922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0209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4293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34235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71121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59863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3406259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4805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19435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10496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45306079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52417130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93126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85441240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7680819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0424091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56437407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82066393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20114987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4955070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26179752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762335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879116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277085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33509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751115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6481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109631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75606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  <p:sldLayoutId id="2147483706" r:id="rId34"/>
    <p:sldLayoutId id="2147483707" r:id="rId35"/>
    <p:sldLayoutId id="2147483708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B9A412-894E-4D7D-8060-45F0FD645D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Major depressive disorder (MDD)</a:t>
            </a:r>
          </a:p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3025EA-5A6B-4FD8-AD2F-8025613D4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Prevalence of chronic conditions in patients with MDD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30391-2FF6-4A70-BFA9-386D4A523688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1135780" y="1463041"/>
            <a:ext cx="9823319" cy="4368960"/>
          </a:xfrm>
        </p:spPr>
        <p:txBody>
          <a:bodyPr>
            <a:normAutofit/>
          </a:bodyPr>
          <a:lstStyle/>
          <a:p>
            <a:r>
              <a:rPr lang="en-GB" sz="1800" dirty="0"/>
              <a:t>A retrospective analysis of patient data was performed to compare the prevalence of chronic conditions in patients with depression and the general population</a:t>
            </a:r>
            <a:r>
              <a:rPr lang="en-GB" sz="1800" baseline="30000" dirty="0"/>
              <a:t>1</a:t>
            </a:r>
            <a:endParaRPr lang="en-GB" sz="1800" dirty="0"/>
          </a:p>
          <a:p>
            <a:r>
              <a:rPr lang="en-GB" sz="1800" dirty="0"/>
              <a:t>Of the total population studied, roughly one in ten had depression</a:t>
            </a:r>
            <a:r>
              <a:rPr lang="en-GB" sz="1800" baseline="30000" dirty="0"/>
              <a:t>1</a:t>
            </a:r>
          </a:p>
          <a:p>
            <a:r>
              <a:rPr lang="en-US" sz="1800" dirty="0"/>
              <a:t>Within the population with depression, the presence of depression was found to be significantly associated with:</a:t>
            </a:r>
            <a:r>
              <a:rPr lang="en-US" sz="1800" baseline="30000" dirty="0"/>
              <a:t>1</a:t>
            </a:r>
            <a:endParaRPr lang="en-US" sz="18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A5D53C-0DA8-422E-8E2E-73D43AB2E31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COPD=chronic obstructive pulmonary disorder; MDD=major depressive disorder</a:t>
            </a:r>
          </a:p>
          <a:p>
            <a:r>
              <a:rPr lang="en-GB" dirty="0"/>
              <a:t>Bhattacharya et al. BMC Psychiatry 2014;14:10</a:t>
            </a:r>
          </a:p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E7B6C5-1CF4-4A28-8726-C6BE5D5375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BC486D-4FAB-B746-8B02-8D7C842291C6}" type="slidenum">
              <a:rPr lang="en-GB" smtClean="0"/>
              <a:t>1</a:t>
            </a:fld>
            <a:endParaRPr lang="en-GB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BBB23A9-06B6-48B3-BCED-328AA500A342}"/>
              </a:ext>
            </a:extLst>
          </p:cNvPr>
          <p:cNvSpPr/>
          <p:nvPr/>
        </p:nvSpPr>
        <p:spPr>
          <a:xfrm>
            <a:off x="1232901" y="4875666"/>
            <a:ext cx="9458154" cy="530543"/>
          </a:xfrm>
          <a:prstGeom prst="roundRect">
            <a:avLst>
              <a:gd name="adj" fmla="val 12861"/>
            </a:avLst>
          </a:prstGeom>
          <a:ln w="952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600" dirty="0"/>
              <a:t>Depression is a risk factor for a range of physical conditions</a:t>
            </a:r>
            <a:r>
              <a:rPr lang="en-GB" sz="2600" baseline="30000" dirty="0"/>
              <a:t>1</a:t>
            </a:r>
            <a:endParaRPr lang="en-GB" sz="26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FDB5A70-1298-4366-9A3F-C861E4514D15}"/>
              </a:ext>
            </a:extLst>
          </p:cNvPr>
          <p:cNvSpPr txBox="1">
            <a:spLocks/>
          </p:cNvSpPr>
          <p:nvPr/>
        </p:nvSpPr>
        <p:spPr>
          <a:xfrm>
            <a:off x="2865120" y="3549935"/>
            <a:ext cx="6461760" cy="1259840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/>
              <a:buChar char="•"/>
              <a:defRPr sz="14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/>
              <a:buChar char="•"/>
              <a:defRPr sz="1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/>
              <a:buChar char="•"/>
              <a:defRPr sz="1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chemeClr val="accent2">
                  <a:lumMod val="50000"/>
                </a:schemeClr>
              </a:buClr>
            </a:pPr>
            <a:r>
              <a:rPr lang="en-GB" dirty="0">
                <a:solidFill>
                  <a:srgbClr val="3F1A01"/>
                </a:solidFill>
                <a:latin typeface="+mn-lt"/>
                <a:ea typeface="+mn-ea"/>
                <a:cs typeface="+mn-cs"/>
              </a:rPr>
              <a:t>Arthritis</a:t>
            </a: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en-GB" dirty="0">
                <a:solidFill>
                  <a:srgbClr val="3F1A01"/>
                </a:solidFill>
                <a:latin typeface="+mn-lt"/>
                <a:ea typeface="+mn-ea"/>
                <a:cs typeface="+mn-cs"/>
              </a:rPr>
              <a:t>Asthma</a:t>
            </a: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en-GB" dirty="0">
                <a:solidFill>
                  <a:srgbClr val="3F1A01"/>
                </a:solidFill>
                <a:latin typeface="+mn-lt"/>
                <a:ea typeface="+mn-ea"/>
                <a:cs typeface="+mn-cs"/>
              </a:rPr>
              <a:t>COPD</a:t>
            </a: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en-GB" dirty="0">
                <a:solidFill>
                  <a:srgbClr val="3F1A01"/>
                </a:solidFill>
                <a:latin typeface="+mn-lt"/>
                <a:ea typeface="+mn-ea"/>
                <a:cs typeface="+mn-cs"/>
              </a:rPr>
              <a:t>Diabetes</a:t>
            </a: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en-GB" dirty="0">
                <a:solidFill>
                  <a:srgbClr val="3F1A01"/>
                </a:solidFill>
                <a:latin typeface="+mn-lt"/>
                <a:ea typeface="+mn-ea"/>
                <a:cs typeface="+mn-cs"/>
              </a:rPr>
              <a:t>Heart disease</a:t>
            </a: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en-GB" dirty="0">
                <a:solidFill>
                  <a:srgbClr val="3F1A01"/>
                </a:solidFill>
                <a:latin typeface="+mn-lt"/>
                <a:ea typeface="+mn-ea"/>
                <a:cs typeface="+mn-cs"/>
              </a:rPr>
              <a:t>Hypertension</a:t>
            </a:r>
          </a:p>
        </p:txBody>
      </p:sp>
    </p:spTree>
    <p:custDataLst/>
    <p:extLst>
      <p:ext uri="{BB962C8B-B14F-4D97-AF65-F5344CB8AC3E}">
        <p14:creationId xmlns:p14="http://schemas.microsoft.com/office/powerpoint/2010/main" val="300046501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89</TotalTime>
  <Words>264</Words>
  <Application>Microsoft Office PowerPoint</Application>
  <PresentationFormat>Widescreen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Prevalence of chronic conditions in patients with MDD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Henrik Haase</cp:lastModifiedBy>
  <cp:revision>1535</cp:revision>
  <cp:lastPrinted>2018-08-16T09:06:48Z</cp:lastPrinted>
  <dcterms:created xsi:type="dcterms:W3CDTF">2017-01-23T14:24:15Z</dcterms:created>
  <dcterms:modified xsi:type="dcterms:W3CDTF">2022-02-23T08:32:34Z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</Properties>
</file>